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8AB5-DEF2-4074-CD15-129113D0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917CC-D279-BFC1-5507-7B61990F2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D7B2B-1C6F-3583-8E00-EFFA26C8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94517-037B-4153-E270-1D6A407F2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3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Aline Castro</a:t>
            </a:r>
          </a:p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Fevereiro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6312" y="1431608"/>
            <a:ext cx="4246925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process: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Solicite a página Falcon9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Wiki a partir de sua URL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Extraia todos os nomes de colunas/variáveis do cabeçalho da tabela HTML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analisando as tabelas de lançamento HTML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Exporte para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endParaRPr lang="pt-BR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https://github.com/Aline-Castro/IBM-Data-Science-Professional-Certificate/blob/main/10%20-%20Applied%20Data%20Science%20Capstone%20/01%20-%20Introduction/02-jupyter-labs-webscraping.ipynb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9464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Scraping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2D992F1-B56F-1F57-DE1A-D7CCEB40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80" y="3027737"/>
            <a:ext cx="7376799" cy="3353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0977E7B-AD5D-6DEF-DAE7-689D47BD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79" y="3494955"/>
            <a:ext cx="7376799" cy="3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526" y="1444624"/>
            <a:ext cx="5794075" cy="487472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Process: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Especifique o valor ausente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de lançamentos em cada site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e a ocorrência de cada órbita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rótulo de resultado de pouso a partir da coluna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pt-BR" sz="16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pt-BR" sz="1600" b="0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https://github.com/Aline-Castro/IBM-Data-Science-Professional-Certificate/blob/main/10%20-%20Applied%20Data%20Science%20Capstone%20/01%20-%20Introduction/03-spacex-Data%20wrangling.ipynb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F0FBD6-4CD7-50A2-E899-A8546447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45" y="2062015"/>
            <a:ext cx="4789766" cy="6272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760C6B-B5B4-60BB-D10D-3D1D06F1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46" y="4067830"/>
            <a:ext cx="4789766" cy="4343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628C4F-1F21-8E09-FB50-93A648A02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845" y="3037419"/>
            <a:ext cx="4789766" cy="8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3114"/>
            <a:ext cx="10387847" cy="46638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Especifique o valor ausente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de lançamentos em cada local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e a ocorrência de cada tipo de órbita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rótulo de resultado de pouso a partir da coluna de resultado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o número do voo e o local de lançamento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a carga útil e o local de lançamento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 cada tipo de órbita -&gt; gráfico de barras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o número do voo e o tipo de órbita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a carga útil e o tipo de órbita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tendência anual de sucesso de lançamento -&gt; gráfico de linha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https://github.com/Aline-Castro/IBM-Data-Science-Professional-Certificate/blob/main/10%20-%20Applied%20Data%20Science%20Capstone%20/02%20-%20Exploratory%20Data%20Analysis%20(EDA)/Parte%202/02%20-%20module_2_jupyter-labs-eda-dataviz.ipynb.jupyterlite.ipynb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os nomes dos locais de lançamento únicos na missão espacial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5 registros onde os locais de lançamento começam com a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'CCA’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a massa total da carga útil transportada pelos propulsores lançados pela NASA (CRS)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a massa média da carga útil transportada pela versão do propulsor F9 v1.1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a data em que foi alcançado o primeiro resultado de pouso bem-sucedido na plataforma terrestre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nomes dos propulsores que tiveram sucesso no navio drone e têm massa de carga útil maior que 4000, mas menor que 6000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 número total de resultados de missões bem-sucedidas e fracassadas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nomes das versões dos propulsores que transportaram a maior massa de carga útil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registros que exibirão os nomes dos meses, resultados de pouso fracassados no navio drone, versões dos propulsores, local de lançamento para os meses do ano de 2015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Classifique a contagem de resultados de pouso bem-sucedidos entre a data 04-06-2010 e 20-03-2017 em ordem decrescente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https://github.com/Aline-Castro/IBM-Data-Science-Professional-Certificate/blob/main/10%20-%20Applied%20Data%20Science%20Capstone%20/02%20-%20Exploratory%20Data%20Analysis%20(EDA)/Parte%201%20/%2001%20-%20jupyter-labs-eda-sql-coursera_sqllite.ipynb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3"/>
            <a:ext cx="5823857" cy="455215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 todos os locais de lançamento em um mapa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 os lançamentos bem-sucedidos/falhos para cada local no mapa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Calcule as distâncias entre um local de lançamento e suas proximidades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costa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ferrovia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rodovia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cidade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https://github.com/Aline-Castro/IBM-Data-Science-Professional-Certificate/blob/main/10%20-%20Applied%20Data%20Science%20Capstone%20/03%20-%20Interactive%20Visual%20Analytics%20and%20Dashboards/01-lab_jupyter_launch_site_location.ipynb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Map with Folium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F64172-9828-1978-F1FE-C804DA4D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34" y="2664361"/>
            <a:ext cx="5388265" cy="2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75618" cy="3236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componente de entrada suspenso do local de lançamento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gráfico de pizza de sucesso baseado na lista suspensa do local selecionado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cortador de intervalo para selecionar a carga útil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gráfico de dispersão de sucesso-carga útil baseado na lista suspensa do local selecionado</a:t>
            </a:r>
          </a:p>
          <a:p>
            <a:pPr marL="0" indent="0" algn="just"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inspecionar a relação da taxa de sucesso entre o local de lançamento e a carga útil.</a:t>
            </a:r>
          </a:p>
          <a:p>
            <a:pPr marL="0" indent="0" algn="l"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D92CE7-900B-7E30-2DD8-B53628F49021}"/>
              </a:ext>
            </a:extLst>
          </p:cNvPr>
          <p:cNvSpPr txBox="1"/>
          <p:nvPr/>
        </p:nvSpPr>
        <p:spPr>
          <a:xfrm>
            <a:off x="6727371" y="2068286"/>
            <a:ext cx="446314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https://github.com/Aline-Castro/IBM-Data-Science-Professional-Certificate/blob/main/10%20-%20Applied%20Data%20Science%20Capstone%20/03%20-%20Interactive%20Visual%20Analytics%20and%20Dashboards/01-lab_jupyter_launch_site_location.ipynb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66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Manipulação de dados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Padronização de dados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Divisão em conjuntos de dados de treinamento e teste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do modelo preditivo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Seleção do modelo preditivo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Regressão logística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Máquina de vetores de suporte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 de árvore de decisão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 vizinhos mais próximos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(Classification)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06C791D-A4F6-2869-5D77-1AF99B824A2F}"/>
              </a:ext>
            </a:extLst>
          </p:cNvPr>
          <p:cNvSpPr txBox="1"/>
          <p:nvPr/>
        </p:nvSpPr>
        <p:spPr>
          <a:xfrm>
            <a:off x="6721621" y="1765405"/>
            <a:ext cx="45639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https://github.com/Aline-Castro/IBM-Data-Science-Professional-Certificate/blob/main/10%20-%20Applied%20Data%20Science%20Capstone%20/04%20-%20Predictive%20Analysis%20(Classification)/SpaceX_Machine_Learning_Prediction_Part_5_jupyterlite.ipynb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77839" y="1415452"/>
            <a:ext cx="3951759" cy="2876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KSC LC-39A e VAFB SLC 4E têm uma taxa de sucesso de 77%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VAFB SLC 4E não tem carga útil acima de 10000 kg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 órbita LEO, o sucesso parece estar relacionado ao número de voos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 cargas úteis pesadas, a taxa de pouso bem-sucedida ou positiva é maior para Polar, LEO e ISS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desde 2013 continuou aumentando até 2020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7867E1-A599-0704-D8FB-71F1356A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98" y="2993880"/>
            <a:ext cx="7185232" cy="2876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1F9CCC-764E-1557-2766-7D82ECC0E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91" y="2392534"/>
            <a:ext cx="7158139" cy="35066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DE2F3C-3C72-07D2-B6B6-07B6BE6BD210}"/>
              </a:ext>
            </a:extLst>
          </p:cNvPr>
          <p:cNvSpPr txBox="1"/>
          <p:nvPr/>
        </p:nvSpPr>
        <p:spPr>
          <a:xfrm>
            <a:off x="770011" y="4365108"/>
            <a:ext cx="3741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pt-BR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acordo com o modelo de classificador de árvore de decisão, o modelo preditivo nos diz que haverá 4 verdadeiros positivos, 7 verdadeiros negativos, 5 falsos positivos e 2 falsos negativos. A precisão do modelo é de cerca de 89% com os melhores parâmetros.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Launch Site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EAB6A2-0F9C-539F-CC78-7D39183B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3" y="1388829"/>
            <a:ext cx="11136775" cy="21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D60369C-270E-6D1E-BF8C-228EE71B0D85}"/>
              </a:ext>
            </a:extLst>
          </p:cNvPr>
          <p:cNvSpPr txBox="1"/>
          <p:nvPr/>
        </p:nvSpPr>
        <p:spPr>
          <a:xfrm>
            <a:off x="533400" y="3717240"/>
            <a:ext cx="1113677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partir dos gráficos de dispersão do Número do Voo versus Local de Lançamento, podemos observar os seguintes padrões: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 dos Locais de Lançamento: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lançamentos não estão uniformemente distribuídos entre os locais de lançamento. Alguns locais de lançamento foram usados com mais frequência do que outros.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Progressão do Número do Voo: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Parece haver uma progressão nos números de voo para cada local de lançamento. Isso pode indicar que certos locais de lançamento foram preferidos ou disponíveis durante diferentes períodos.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 de Classes: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codificação de cores representa a classe (ou seja, se o lançamento foi bem-sucedido ou não). Parece que a taxa de sucesso não varia significativamente com o número do voo ou o local de lançamento. No entanto, sem uma legenda clara, é desafiador tirar conclusões definitivas sobre a taxa de sucesso.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Sobreposição de Pontos de Dados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Há uma sobreposição significativa de pontos de dados, especialmente para lançamentos do mesmo local. Essa sobreposição pode mascarar quaisquer padrões potenciais relacionados ao sucesso dos lançamentos.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1502229"/>
            <a:ext cx="9850817" cy="4924981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Resumo das principais descobertas e resultados.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Introdução ao tópico e contexto.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Descrição dos métodos e abordagens utilizados.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Apresentação dos resultados obtidos.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Conclusões tiradas com base nos resultados.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Informações adicionais e detalhes técnicos.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Site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E084622-56D8-1D6B-99A2-E3AE1BEB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9" y="1821495"/>
            <a:ext cx="10698863" cy="21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71D833-86BD-BF58-8E0C-6B591987D5F3}"/>
              </a:ext>
            </a:extLst>
          </p:cNvPr>
          <p:cNvSpPr txBox="1"/>
          <p:nvPr/>
        </p:nvSpPr>
        <p:spPr>
          <a:xfrm>
            <a:off x="591293" y="4211221"/>
            <a:ext cx="106072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Não há foguetes lançados para a massa de carga pesada (maior que 10000 kg) no local de lançamento VAFB-SLC.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Quase todos os foguetes com massa de carga ao redor de 6000 kg têm voos malsucedidos no local de lançamento KSC LC 39A.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Todos os foguetes com carga superior a 7000 kg têm todos os voos bem-sucedidos no local de lançamento CCAFS SLC 40 e uma taxa muito alta de voos bem-sucedidos em outros locais de lançamento.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vs. Orbit Type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49FF95-488B-C84E-187D-967EBB14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4" y="1578428"/>
            <a:ext cx="7576457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9658E1B-9B7B-828D-ED1A-9516DDA0B6C3}"/>
              </a:ext>
            </a:extLst>
          </p:cNvPr>
          <p:cNvSpPr txBox="1"/>
          <p:nvPr/>
        </p:nvSpPr>
        <p:spPr>
          <a:xfrm>
            <a:off x="8320544" y="1859339"/>
            <a:ext cx="3531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Apenas 4 de 11 órbitas (ES-L1, GEO, HEO, SSO) têm 100% de voos bem-sucedidos.</a:t>
            </a: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órbita SO não tem voos bem-sucedidos.</a:t>
            </a: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média de voos bem-sucedidos para as outras órbitas é superior a 60%.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Orbit Type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3F5999-EFD3-93A4-BB68-9007DCDE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28078"/>
            <a:ext cx="7499596" cy="37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401BAD-ED19-71FA-107A-7824D07FD782}"/>
              </a:ext>
            </a:extLst>
          </p:cNvPr>
          <p:cNvSpPr txBox="1"/>
          <p:nvPr/>
        </p:nvSpPr>
        <p:spPr>
          <a:xfrm>
            <a:off x="8549143" y="1510097"/>
            <a:ext cx="307445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Parece haver uma relação entre o sucesso e o número de voos do LEO (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Earth Orbit). Os sucessos (Classe 1) estão mais agrupados em torno de números de voos mais baixos.</a:t>
            </a:r>
          </a:p>
          <a:p>
            <a:pPr algn="just"/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 pode sugerir que, à medida que a 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ganhou mais experiência com voos, a taxa de sucesso das missões LEO melhorou. Por outro lado, para o GTO (Órbita de Transferência Geoestacionária), os sucessos e fracassos (Classe 0 e Classe 1) estão distribuídos de forma mais uniforme entre os números de voo. </a:t>
            </a:r>
          </a:p>
          <a:p>
            <a:pPr algn="just"/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 indica que não existe uma relação clara entre o número de voos e o sucesso das missões GTO.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Orbit Type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2F3B69E-05DA-0CED-2FF3-07A35BBF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82370"/>
            <a:ext cx="6586517" cy="329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43E74A-4913-053F-17B5-AF7CC4304CDC}"/>
              </a:ext>
            </a:extLst>
          </p:cNvPr>
          <p:cNvSpPr txBox="1"/>
          <p:nvPr/>
        </p:nvSpPr>
        <p:spPr>
          <a:xfrm>
            <a:off x="7797046" y="2155094"/>
            <a:ext cx="3624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cargas pesadas, o pouso bem-sucedido ou a taxa de pouso positiva são maiores para Polar, LEO e ISS.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entanto, para o GTO, não podemos distinguir isso bem, pois tanto a taxa de pouso positiva quanto a de pouso negativo (missão malsucedida) estão ambas aqui.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Yearly Trend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A7B10A-96DE-E345-3D8A-D1C945BD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8" y="1855336"/>
            <a:ext cx="7348518" cy="36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6DBE5B-ABDB-428F-8CCB-A38805EE5A61}"/>
              </a:ext>
            </a:extLst>
          </p:cNvPr>
          <p:cNvSpPr txBox="1"/>
          <p:nvPr/>
        </p:nvSpPr>
        <p:spPr>
          <a:xfrm>
            <a:off x="8017636" y="1512145"/>
            <a:ext cx="3676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observável que a taxa de sucesso tem realmente aumentado desde 2013 até 2020. </a:t>
            </a: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começa com uma taxa de sucesso de quase zero em 2010, com um aumento acentuado por volta de 2013, continuando uma tendência ascendente até atingir o pico de uma taxa de sucesso de aproximadamente 0,7. por volta do final de 2019 ou início de 2020. 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Depois de atingir o seu pico, há um ligeiro declínio na taxa de sucesso, retratado pela desaceleração da linha em direção a 2020.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tendência sugere que houve melhorias na taxa de sucesso dos lançamentos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2BEBF7-5127-1A19-60F9-A3FEF614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0" y="1797277"/>
            <a:ext cx="6904010" cy="33300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5378BE0-C999-DB4A-7839-D791AB96A3C8}"/>
              </a:ext>
            </a:extLst>
          </p:cNvPr>
          <p:cNvSpPr txBox="1"/>
          <p:nvPr/>
        </p:nvSpPr>
        <p:spPr>
          <a:xfrm>
            <a:off x="8207829" y="2733186"/>
            <a:ext cx="337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4 locais de lançamento de acordo com o resultado da consulta SQL.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1E6E13-4206-1375-9F9E-BA22EE9D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62" y="1388783"/>
            <a:ext cx="8308675" cy="47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D3CCD5-B539-AA45-1D72-EC777F0A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33" y="2058714"/>
            <a:ext cx="8745556" cy="182123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E83FBE-DA7A-1176-61AA-0E4E7E46B134}"/>
              </a:ext>
            </a:extLst>
          </p:cNvPr>
          <p:cNvSpPr txBox="1"/>
          <p:nvPr/>
        </p:nvSpPr>
        <p:spPr>
          <a:xfrm>
            <a:off x="2231572" y="4536064"/>
            <a:ext cx="836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massa total da carga útil transportada pelos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NASA é 48213kg.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0DE91A-DE0E-3E1B-B793-6AD16B0E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35" y="2383361"/>
            <a:ext cx="10230329" cy="18185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7EB161D-40F2-04C4-90C4-10441EF8F571}"/>
              </a:ext>
            </a:extLst>
          </p:cNvPr>
          <p:cNvSpPr txBox="1"/>
          <p:nvPr/>
        </p:nvSpPr>
        <p:spPr>
          <a:xfrm>
            <a:off x="1360714" y="4495800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massa média de carga transportada por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versão F9 v1.1 pesa 2.928,4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Successful Ground Landing Date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A3011D-C127-36A1-4847-509514BC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16" y="1960322"/>
            <a:ext cx="9538768" cy="18043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F8B4CA-9E6D-64B1-3A96-5B3512C15E9C}"/>
              </a:ext>
            </a:extLst>
          </p:cNvPr>
          <p:cNvSpPr txBox="1"/>
          <p:nvPr/>
        </p:nvSpPr>
        <p:spPr>
          <a:xfrm>
            <a:off x="870857" y="4525799"/>
            <a:ext cx="1077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em que o primeiro resultado de pouso bem-sucedido no terreno foi alcançado em 1º de março de 2013.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114"/>
            <a:ext cx="9774411" cy="47135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24D8AD-2613-4813-5EA9-AA563D04E186}"/>
              </a:ext>
            </a:extLst>
          </p:cNvPr>
          <p:cNvSpPr txBox="1"/>
          <p:nvPr/>
        </p:nvSpPr>
        <p:spPr>
          <a:xfrm>
            <a:off x="958903" y="1589314"/>
            <a:ext cx="9654668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Executivo</a:t>
            </a:r>
          </a:p>
          <a:p>
            <a:pPr algn="just">
              <a:lnSpc>
                <a:spcPct val="150000"/>
              </a:lnSpc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das metodologias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Coleta de dados e organização de dados;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Análise exploratória de dados;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Análise visual interativa;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Previsão com aprendizado de máquina.</a:t>
            </a:r>
            <a:endParaRPr lang="pt-BR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de todos os resultados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pipeline de aprendizado de máquina foi construído para prever se a primeira etapa do Falcon 9 pousa com sucesso.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65EED-895F-9D02-560D-9FF8DA2C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84" y="1553339"/>
            <a:ext cx="9374443" cy="26192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67C5452-0146-D00C-C9B7-BBBB813F8B69}"/>
              </a:ext>
            </a:extLst>
          </p:cNvPr>
          <p:cNvSpPr txBox="1"/>
          <p:nvPr/>
        </p:nvSpPr>
        <p:spPr>
          <a:xfrm>
            <a:off x="1961139" y="4288025"/>
            <a:ext cx="8668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apenas quatro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pousaram com sucesso no drone navio e tinha massa de carga útil superior a 4.000, mas inferior a 6.000, seu os nomes são: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B1021.2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B1031.2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and Failure Mission Outcomes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5D832C-F487-68B5-BEED-8808435C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50" y="1926126"/>
            <a:ext cx="9218100" cy="27329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DC2FD80-E47E-40A4-BD25-AC6D5DEC4691}"/>
              </a:ext>
            </a:extLst>
          </p:cNvPr>
          <p:cNvSpPr txBox="1"/>
          <p:nvPr/>
        </p:nvSpPr>
        <p:spPr>
          <a:xfrm>
            <a:off x="2197655" y="5174346"/>
            <a:ext cx="804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número total de resultados de missões bem-sucedidas é 100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número total de resultados de missões com falha é 1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EC51CC-1117-9D19-8608-0C90C6B9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8428"/>
            <a:ext cx="7805632" cy="41798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1CE76BC-A271-67CE-98CF-7C16543C313B}"/>
              </a:ext>
            </a:extLst>
          </p:cNvPr>
          <p:cNvSpPr txBox="1"/>
          <p:nvPr/>
        </p:nvSpPr>
        <p:spPr>
          <a:xfrm>
            <a:off x="8812744" y="2745037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12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transportaram a massa máxima da carga útil.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8F0B3A-E26A-32B6-A9CB-21B642F8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37" y="2008877"/>
            <a:ext cx="8824725" cy="18823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8C71A9-5BEA-4CF0-5210-7D4855856F01}"/>
              </a:ext>
            </a:extLst>
          </p:cNvPr>
          <p:cNvSpPr txBox="1"/>
          <p:nvPr/>
        </p:nvSpPr>
        <p:spPr>
          <a:xfrm>
            <a:off x="1683637" y="4463143"/>
            <a:ext cx="803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ano de 2015 houve apenas duas falhas em drones resultados de desembarque de navios, em janeiro e em abril, ambos do local de lançamento do CCAFS LC-40.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32D91D-67A2-3ABD-EC70-D14C5A33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5" y="1726387"/>
            <a:ext cx="8437689" cy="21924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A04DD5-A26C-B4A7-E361-3C2A7AA935C7}"/>
              </a:ext>
            </a:extLst>
          </p:cNvPr>
          <p:cNvSpPr txBox="1"/>
          <p:nvPr/>
        </p:nvSpPr>
        <p:spPr>
          <a:xfrm>
            <a:off x="1965035" y="4310743"/>
            <a:ext cx="84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Houve 34 pousos bem-sucedidos entre 04.06.2010 e 20.03.2017, sendo 8 para drone navio, 6 estão em uma base terrestre, 20 sem qualquer Informações adicionais.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market launch sites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730CFE-D94E-1C8B-801E-B789A8D0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709057"/>
            <a:ext cx="7760549" cy="39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23AB7C-7D66-031C-E19D-4DC31FD6F792}"/>
              </a:ext>
            </a:extLst>
          </p:cNvPr>
          <p:cNvSpPr txBox="1"/>
          <p:nvPr/>
        </p:nvSpPr>
        <p:spPr>
          <a:xfrm>
            <a:off x="8714772" y="2401225"/>
            <a:ext cx="3183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 local de lançamento do VAFB SLC 4E está localizado na costa oeste do continente da América do Norte, enquanto dois outros locais de lançamento (KSC LC 39A e CCAFS SLC 40) estão localizados na costa leste.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Enquanto isso, todos os três locais estão próximos dos oceanos.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marked successful and failed launches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AB623B4-4B03-AC70-D90A-1BF6E46E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3" y="1503693"/>
            <a:ext cx="7756703" cy="43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59EC01-9568-28C4-3BCD-F754B90119F1}"/>
              </a:ext>
            </a:extLst>
          </p:cNvPr>
          <p:cNvSpPr txBox="1"/>
          <p:nvPr/>
        </p:nvSpPr>
        <p:spPr>
          <a:xfrm>
            <a:off x="8714772" y="2274838"/>
            <a:ext cx="319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 marcadores rotulados por cores em clusters de marcadores, somos capazes para identificar facilmente que KSC LC-39ª O local de lançamento tem relativamente alta taxa de sucesso.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the Distances between a Launch Site to its proximities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B680A6-A645-DBE1-0F63-2344F83E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43743"/>
            <a:ext cx="7628075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BD29A1-2FC0-E873-270C-F864DA0D2F59}"/>
              </a:ext>
            </a:extLst>
          </p:cNvPr>
          <p:cNvSpPr txBox="1"/>
          <p:nvPr/>
        </p:nvSpPr>
        <p:spPr>
          <a:xfrm>
            <a:off x="8714772" y="2530249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local de lançamento do CCAFS SLC 40 é localizado a menos de 1 km de da costa, poderá ter impacto sobre os resultados do lançamento.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6028"/>
            <a:ext cx="10721675" cy="4811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Objetivo da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Enviar espaçonaves para a Estação Espacial Internacional.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Starlink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uma constelação de internet via satélite que fornece acesso à internet.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Enviar missões tripuladas para o espaço.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Objeto: Lançamento do Falcon 9 da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Meta: Determinar o preço de cada lançamento.</a:t>
            </a: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Razão: Se pudermos determinar se a primeira etapa pousará, podemos determinar o custo de um lançamento</a:t>
            </a: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Método: Coletando informações sobre 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criando painéis: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determinar se 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reutilizará a primeira etapa.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Treinar um modelo de aprendizado de máquina e usar informações públicas para prever se 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reutilizará a primeira etapa.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4F8543-273E-34F4-E838-4E8792FF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24128"/>
            <a:ext cx="7558293" cy="28745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B2614D-838A-F992-FC88-6120217E49A3}"/>
              </a:ext>
            </a:extLst>
          </p:cNvPr>
          <p:cNvSpPr txBox="1"/>
          <p:nvPr/>
        </p:nvSpPr>
        <p:spPr>
          <a:xfrm>
            <a:off x="8447315" y="1991734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de pizza ilustra que o local de lançamento do KSC LC-39A tem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maior número de voos bem-sucedidos entre todos locais de lançamento.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Contudo, isso não significa que seja o melhor site para lançamento, poderia ser apenas uma aprovação que o número de tentativas deste site é maior.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with Highest Launch Success Ratio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D911DD-398F-AEE4-85CE-BC622FA9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86000"/>
            <a:ext cx="7128202" cy="27411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788831-6CDA-A804-147B-8D40ECB16683}"/>
              </a:ext>
            </a:extLst>
          </p:cNvPr>
          <p:cNvSpPr txBox="1"/>
          <p:nvPr/>
        </p:nvSpPr>
        <p:spPr>
          <a:xfrm>
            <a:off x="8346017" y="2985586"/>
            <a:ext cx="307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local de lançamento KSC LC-39A tem a maior taxa de sucesso de lançamento, quase 77%.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Outcome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479C28-1FFC-FB02-7E19-6E7C9ACA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1" y="1598984"/>
            <a:ext cx="10122419" cy="32560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C30EB6-363C-7D6F-03B8-D115E0D76C11}"/>
              </a:ext>
            </a:extLst>
          </p:cNvPr>
          <p:cNvSpPr txBox="1"/>
          <p:nvPr/>
        </p:nvSpPr>
        <p:spPr>
          <a:xfrm>
            <a:off x="1034790" y="5160678"/>
            <a:ext cx="1012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de dispersão para todos os locais demonstra que 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mais pesados (mais de 5.500 kg) não têm chances de voos bem-sucedidos. O mesmo podemos concluir para 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leves (500-1500 kg).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AA267C-DADF-CF47-7207-671021E1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1918"/>
            <a:ext cx="5517358" cy="41913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189B50-F29F-A29B-5463-B48F5DF4A089}"/>
              </a:ext>
            </a:extLst>
          </p:cNvPr>
          <p:cNvSpPr txBox="1"/>
          <p:nvPr/>
        </p:nvSpPr>
        <p:spPr>
          <a:xfrm>
            <a:off x="6901542" y="2841171"/>
            <a:ext cx="4452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Três em cada quatro modelos têm a maior precisão de classificação, 83,3%, o que significa que todos eles podem ser usados como modelos de classificação para aprendizado de máquina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E42D80-F0A7-DDBA-C403-92E1AD5B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1691698"/>
            <a:ext cx="50482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CC9A2A-3D4B-CECD-AEC1-4C0602D48A8B}"/>
              </a:ext>
            </a:extLst>
          </p:cNvPr>
          <p:cNvSpPr txBox="1"/>
          <p:nvPr/>
        </p:nvSpPr>
        <p:spPr>
          <a:xfrm>
            <a:off x="6955971" y="2847477"/>
            <a:ext cx="432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matrizes de confusão para todos os três modelos apropriados são as mesmas e ilustram que 83,3% de todas as previsões estarão corretas. Ao mesmo tempo, 16,7% serão erroneamente previstos como bem-sucedidos.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6531" y="1674235"/>
            <a:ext cx="946256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aumentar a probabilidade de um lançamento bem-sucedido, é melhor: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Escolher as órbitas ES-L1, GEO, HEO, SSO, pois elas têm 100% de sucesso voos;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um lançamento a partir do local de lançamento KSC LC-39A, pois possui o maior proporção de resultados bem-sucedidos;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Evitar lançamentos muito leves (até 2000 kg) e muito pesados (de 5.500 kg), pois têm as menores chances de voos bem-sucedidos;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Tentar mais, porque: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maior número de voos, maior possibilidade de sucesso;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 lançamento está aumentando permanentemente desde 2013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1A0AC2-57C4-E25B-B192-C5FAAEBC4839}"/>
              </a:ext>
            </a:extLst>
          </p:cNvPr>
          <p:cNvSpPr txBox="1"/>
          <p:nvPr/>
        </p:nvSpPr>
        <p:spPr>
          <a:xfrm>
            <a:off x="587829" y="1371600"/>
            <a:ext cx="10697782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Executivo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das principais descobertas e resultados.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Metodologia de coleta de dados: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dados foram coletados de uma API e página Wiki através do método de web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 preparação de dados: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resultados foram convertidos em Rótulos de Treinamento onde 1 significa que o propulsor pousou com sucesso e 0 significa que foi malsucedido.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de dados exploratória (EDA) usando visualização e SQL.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visual interativa usando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Dash.</a:t>
            </a:r>
          </a:p>
          <a:p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3DC36-D492-A607-22A7-E1557E28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E20C-7052-D4D9-F194-2EF615EC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CA970-969B-0511-9A54-87E2A74483E3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274DD1-17D9-0080-F7B4-17E99CE8AE7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63D722-0414-7372-8B9B-CA4E5909A761}"/>
              </a:ext>
            </a:extLst>
          </p:cNvPr>
          <p:cNvSpPr txBox="1"/>
          <p:nvPr/>
        </p:nvSpPr>
        <p:spPr>
          <a:xfrm>
            <a:off x="587829" y="1371600"/>
            <a:ext cx="1069778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preditiva usando modelos de classificação: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 (nos permitiu padronizar nossos dados);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(nos permitiu dividir nossos dados em dados de treinamento e teste);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Treinamento do modelo;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Realização da Busca em Grade (nos permitiu encontrar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hiperparâmetros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permitem que um determinado algoritmo tenha o melhor desempenho);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Determinação do modelo com a melhor precisão (Usando os melhores valores de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hiperparâmetro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dados de treinamento);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Teste de Regressão Logística, Máquinas de Vetores de Suporte, Classificador de Árvore de Decisão e K-vizinhos mais próximos.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Saída da matriz de confusão.</a:t>
            </a:r>
          </a:p>
          <a:p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51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04D6E1-D473-EE96-66E9-399B8B94A680}"/>
              </a:ext>
            </a:extLst>
          </p:cNvPr>
          <p:cNvSpPr txBox="1"/>
          <p:nvPr/>
        </p:nvSpPr>
        <p:spPr>
          <a:xfrm>
            <a:off x="770011" y="1709057"/>
            <a:ext cx="1011570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API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URL da API: https://api.spacexdata.com/v4/launches/past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Requisição de dados da API da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Limpeza dos dados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Página Web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URL da página web: 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https://en.wikipedia.org/wiki/List_of_Falcon_9_and_Falcon_Heavy_launches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Extração de registros de lançamento do Falcon 9 de uma tabela HTML da Wikipedia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Análise da tabela e conversão em um quadro de dados do Pandas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– SpaceX API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7E99D89-DFCA-62EC-E7CE-8B3372276F48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Solicitar dados da API da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 o resultado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um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Filtrar o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apenas os lançamentos do Falcon 9 e faça a manipulação dos dados</a:t>
            </a: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Exportar para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6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https://github.com/Aline-Castro/IBM-Data-Science-Professional-Certificate/blob/main/10%20-%20Applied%20Data%20Science%20Capstone%20/01%20-%20Introduction/01-Spacex-data-collection-api.ipynb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E534DA-99AB-4D02-E0BD-C5C1381E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70" y="2723457"/>
            <a:ext cx="5243391" cy="10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2991</Words>
  <Application>Microsoft Office PowerPoint</Application>
  <PresentationFormat>Widescreen</PresentationFormat>
  <Paragraphs>297</Paragraphs>
  <Slides>48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Courier New</vt:lpstr>
      <vt:lpstr>IBM Plex Mono SemiBold</vt:lpstr>
      <vt:lpstr>Times New Roman</vt:lpstr>
      <vt:lpstr>Wingdings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Aline Castro</cp:lastModifiedBy>
  <cp:revision>204</cp:revision>
  <dcterms:created xsi:type="dcterms:W3CDTF">2021-04-29T18:58:34Z</dcterms:created>
  <dcterms:modified xsi:type="dcterms:W3CDTF">2024-02-25T21:06:31Z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